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63" r:id="rId5"/>
    <p:sldId id="265" r:id="rId6"/>
    <p:sldId id="264" r:id="rId7"/>
    <p:sldId id="258" r:id="rId8"/>
    <p:sldId id="259" r:id="rId9"/>
    <p:sldId id="260" r:id="rId10"/>
    <p:sldId id="274" r:id="rId11"/>
    <p:sldId id="282" r:id="rId12"/>
    <p:sldId id="275" r:id="rId13"/>
    <p:sldId id="276" r:id="rId14"/>
    <p:sldId id="266" r:id="rId15"/>
    <p:sldId id="261" r:id="rId16"/>
    <p:sldId id="273" r:id="rId17"/>
    <p:sldId id="283" r:id="rId18"/>
    <p:sldId id="267" r:id="rId19"/>
    <p:sldId id="268" r:id="rId20"/>
    <p:sldId id="272" r:id="rId21"/>
    <p:sldId id="271" r:id="rId22"/>
    <p:sldId id="270" r:id="rId23"/>
    <p:sldId id="269" r:id="rId24"/>
    <p:sldId id="277" r:id="rId25"/>
    <p:sldId id="278" r:id="rId26"/>
    <p:sldId id="279" r:id="rId27"/>
    <p:sldId id="280" r:id="rId28"/>
    <p:sldId id="281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CCFF"/>
    <a:srgbClr val="66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6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02A30-CD90-49E8-9BE3-17DB6C02FA0D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D8032-6FE9-4956-83E0-53972EF329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3B997-40F3-4706-8A0E-1F0231CABD16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33908-E7FB-4193-BFEA-0D865C18E4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725E5-1FCF-4048-9F13-602B7157643B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F0C97-0610-40A4-B2A7-E6D6ACD05F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C834F-D4AF-48FF-AD5D-9F36D2CA15CE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9FEF9-A0FE-4273-8FEF-28048BD63E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A2B5C-4888-4F63-A30E-B3E28953A6CB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12043-E4D4-43DB-8BF9-82F2B19169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480A7-0BB2-48C6-812C-AB8FB0D255F3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E4E1C-E876-44D7-A8B4-644A1A4441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6DD59-4EE2-49D4-A87B-906FF59DF595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C98CB-03CD-4193-8274-61F0D9A78C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370BF-AD97-419C-8028-F24D29E68819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32B9E-334C-47DB-A9EF-D5D6BE6698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4FB1F-4601-48B0-9485-D5692235A95C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3F163-7D5D-4E3E-BB2E-34A1865C37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D923F-0E45-4DF3-8147-1AD977749976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07DB1-566B-47A8-BCF9-56FB3F3F84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74449-D506-48B2-A155-9B9B944983E0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21E91-DC96-4BB4-8C1B-27E38614E6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18E6C3-F76F-44EC-9066-AD446D40E365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42A1AA-62A3-4B9A-B17D-8D04366792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52;&#1044;&#1054;&#1059;%20&#8470;%201\&#1044;&#1077;&#1090;&#1089;&#1082;&#1080;&#1077;%20&#1087;&#1077;&#1089;&#1085;&#1080;%20&#1088;&#1072;&#1079;&#1085;&#1099;&#1077;\&#1087;&#1077;&#1089;&#1085;&#1080;%20&#1086;%20&#1056;&#1086;&#1089;&#1089;&#1080;&#1080;\&#1085;&#1072;&#1088;&#1077;&#1079;&#1082;&#1072;%20&#1088;&#1086;&#1076;&#1080;&#1085;&#1072;%20&#1084;&#1086;&#1103;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2;&#1044;&#1054;&#1059;%20&#8470;%201\&#1044;&#1077;&#1090;&#1089;&#1082;&#1080;&#1077;%20&#1087;&#1077;&#1089;&#1085;&#1080;%20&#1088;&#1072;&#1079;&#1085;&#1099;&#1077;\&#1087;&#1077;&#1089;&#1085;&#1080;%20&#1086;%20&#1056;&#1086;&#1089;&#1089;&#1080;&#1080;\&#1085;&#1072;&#1088;&#1077;&#1079;&#1082;&#1072;%20&#1074;&#1080;&#1090;&#1072;&#1089;.mp3" TargetMode="Externa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214414" y="500042"/>
            <a:ext cx="7143800" cy="869947"/>
          </a:xfrm>
        </p:spPr>
        <p:txBody>
          <a:bodyPr/>
          <a:lstStyle/>
          <a:p>
            <a:r>
              <a:rPr lang="ru-RU" sz="1800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  <a:br>
              <a:rPr lang="ru-RU" sz="1800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820000"/>
                </a:solidFill>
                <a:latin typeface="Times New Roman" pitchFamily="18" charset="0"/>
                <a:cs typeface="Times New Roman" pitchFamily="18" charset="0"/>
              </a:rPr>
              <a:t>«Детский сад компенсирующего вида № 1»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4414" y="1285860"/>
            <a:ext cx="7286676" cy="557214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Патриотическое   воспитание    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дошкольников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Подготовила : 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старший воспитатель 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Карякина Н.А.</a:t>
            </a:r>
            <a:endParaRPr lang="ru-RU" sz="1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МДОУ № 1\САДИК фото все\2014-2015\Мемориал память\SDC15792.JPG"/>
          <p:cNvPicPr>
            <a:picLocks noGrp="1" noChangeAspect="1" noChangeArrowheads="1"/>
          </p:cNvPicPr>
          <p:nvPr/>
        </p:nvPicPr>
        <p:blipFill>
          <a:blip r:embed="rId3" cstate="print">
            <a:lum contrast="20000"/>
          </a:blip>
          <a:srcRect l="11111" r="7937" b="15344"/>
          <a:stretch>
            <a:fillRect/>
          </a:stretch>
        </p:blipFill>
        <p:spPr bwMode="auto">
          <a:xfrm>
            <a:off x="2357422" y="2357430"/>
            <a:ext cx="4786346" cy="3753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нарезка родина мо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85720" y="6072206"/>
            <a:ext cx="500066" cy="500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50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0042"/>
          </a:xfrm>
        </p:spPr>
        <p:txBody>
          <a:bodyPr/>
          <a:lstStyle/>
          <a:p>
            <a:r>
              <a:rPr lang="ru-RU" sz="2000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Рисунки, поделки детей и родителей ко дню Победы</a:t>
            </a:r>
            <a:endParaRPr lang="ru-RU" sz="2000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:\МДОУ № 1\САДИК фото все\2014-2015\ВСЕ К   9 МАЯ\SDC16005.JPG"/>
          <p:cNvPicPr>
            <a:picLocks noGrp="1"/>
          </p:cNvPicPr>
          <p:nvPr>
            <p:ph idx="1"/>
          </p:nvPr>
        </p:nvPicPr>
        <p:blipFill>
          <a:blip r:embed="rId2" cstate="print">
            <a:lum bright="20000" contrast="30000"/>
          </a:blip>
          <a:srcRect l="6317" r="33179"/>
          <a:stretch>
            <a:fillRect/>
          </a:stretch>
        </p:blipFill>
        <p:spPr bwMode="auto">
          <a:xfrm>
            <a:off x="6786578" y="4500570"/>
            <a:ext cx="1714512" cy="2054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:\МДОУ № 1\САДИК фото все\2014-2015\ВСЕ К   9 МАЯ\SDC16020.JPG"/>
          <p:cNvPicPr/>
          <p:nvPr/>
        </p:nvPicPr>
        <p:blipFill>
          <a:blip r:embed="rId3" cstate="print">
            <a:lum bright="20000" contrast="20000"/>
          </a:blip>
          <a:srcRect l="10912" t="17426" r="10912" b="10912"/>
          <a:stretch>
            <a:fillRect/>
          </a:stretch>
        </p:blipFill>
        <p:spPr bwMode="auto">
          <a:xfrm>
            <a:off x="428596" y="571480"/>
            <a:ext cx="2214578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:\МДОУ № 1\САДИК фото все\2014-2015\ВСЕ К   9 МАЯ\SDC16106.JPG"/>
          <p:cNvPicPr/>
          <p:nvPr/>
        </p:nvPicPr>
        <p:blipFill>
          <a:blip r:embed="rId4" cstate="print">
            <a:lum bright="20000" contrast="30000"/>
          </a:blip>
          <a:srcRect l="9288" t="12384" r="16408"/>
          <a:stretch>
            <a:fillRect/>
          </a:stretch>
        </p:blipFill>
        <p:spPr bwMode="auto">
          <a:xfrm>
            <a:off x="3286116" y="2500306"/>
            <a:ext cx="2286016" cy="2021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:\МДОУ № 1\САДИК фото все\2014-2015\ВСЕ К   9 МАЯ\SDC16105.JPG"/>
          <p:cNvPicPr/>
          <p:nvPr/>
        </p:nvPicPr>
        <p:blipFill>
          <a:blip r:embed="rId5" cstate="print">
            <a:lum bright="20000" contrast="30000"/>
          </a:blip>
          <a:srcRect/>
          <a:stretch>
            <a:fillRect/>
          </a:stretch>
        </p:blipFill>
        <p:spPr bwMode="auto">
          <a:xfrm>
            <a:off x="6215074" y="571480"/>
            <a:ext cx="2500330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:\МДОУ № 1\САДИК фото все\2014-2015\ВСЕ К   9 МАЯ\SDC16107.JPG"/>
          <p:cNvPicPr/>
          <p:nvPr/>
        </p:nvPicPr>
        <p:blipFill>
          <a:blip r:embed="rId6" cstate="print">
            <a:lum bright="10000" contrast="30000"/>
          </a:blip>
          <a:srcRect l="8523" t="11364" r="14772"/>
          <a:stretch>
            <a:fillRect/>
          </a:stretch>
        </p:blipFill>
        <p:spPr bwMode="auto">
          <a:xfrm>
            <a:off x="3214678" y="4714884"/>
            <a:ext cx="2357454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:\МДОУ № 1\САДИК фото все\2014-2015\ВСЕ К   9 МАЯ\SDC16109.JPG"/>
          <p:cNvPicPr/>
          <p:nvPr/>
        </p:nvPicPr>
        <p:blipFill>
          <a:blip r:embed="rId7" cstate="print">
            <a:lum contrast="30000"/>
          </a:blip>
          <a:srcRect/>
          <a:stretch>
            <a:fillRect/>
          </a:stretch>
        </p:blipFill>
        <p:spPr bwMode="auto">
          <a:xfrm rot="5400000">
            <a:off x="535752" y="4822042"/>
            <a:ext cx="1928827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D:\МДОУ № 1\САДИК фото все\2014-2015\ВСЕ К   9 МАЯ\SDC16108.JPG"/>
          <p:cNvPicPr/>
          <p:nvPr/>
        </p:nvPicPr>
        <p:blipFill>
          <a:blip r:embed="rId8" cstate="print">
            <a:lum bright="10000" contrast="30000"/>
          </a:blip>
          <a:srcRect/>
          <a:stretch>
            <a:fillRect/>
          </a:stretch>
        </p:blipFill>
        <p:spPr bwMode="auto">
          <a:xfrm rot="5400000">
            <a:off x="607190" y="2464588"/>
            <a:ext cx="2000265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:\МДОУ № 1\САДИК фото все\2014-2015\ВСЕ К   9 МАЯ\SDC16097.JPG"/>
          <p:cNvPicPr/>
          <p:nvPr/>
        </p:nvPicPr>
        <p:blipFill>
          <a:blip r:embed="rId9" cstate="print">
            <a:lum bright="30000" contrast="30000"/>
          </a:blip>
          <a:srcRect t="54286"/>
          <a:stretch>
            <a:fillRect/>
          </a:stretch>
        </p:blipFill>
        <p:spPr bwMode="auto">
          <a:xfrm>
            <a:off x="6286512" y="2500306"/>
            <a:ext cx="2214578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D:\МДОУ № 1\САДИК фото все\2014-2015\ВСЕ К   9 МАЯ\SDC16095.JPG"/>
          <p:cNvPicPr/>
          <p:nvPr/>
        </p:nvPicPr>
        <p:blipFill>
          <a:blip r:embed="rId10" cstate="print">
            <a:lum bright="30000" contrast="30000"/>
          </a:blip>
          <a:srcRect t="16026" r="22394" b="26709"/>
          <a:stretch>
            <a:fillRect/>
          </a:stretch>
        </p:blipFill>
        <p:spPr bwMode="auto">
          <a:xfrm>
            <a:off x="3000364" y="642918"/>
            <a:ext cx="2928958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:\МДОУ № 1\САДИК фото все\2014-2015\ВСЕ К   9 МАЯ\SDC16042.JPG"/>
          <p:cNvPicPr>
            <a:picLocks noGrp="1"/>
          </p:cNvPicPr>
          <p:nvPr>
            <p:ph idx="1"/>
          </p:nvPr>
        </p:nvPicPr>
        <p:blipFill>
          <a:blip r:embed="rId2" cstate="print">
            <a:lum bright="20000" contrast="40000"/>
          </a:blip>
          <a:srcRect l="8418" t="10605" r="11609" b="5767"/>
          <a:stretch>
            <a:fillRect/>
          </a:stretch>
        </p:blipFill>
        <p:spPr bwMode="auto">
          <a:xfrm rot="5400000">
            <a:off x="6357949" y="4071943"/>
            <a:ext cx="2857521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:\МДОУ № 1\САДИК фото все\2014-2015\ВСЕ К   9 МАЯ\SDC16184.JPG"/>
          <p:cNvPicPr/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6346046" y="583384"/>
            <a:ext cx="2952750" cy="2214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:\МДОУ № 1\САДИК фото все\2014-2015\ВСЕ К   9 МАЯ\SDC161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3000396" cy="2428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:\МДОУ № 1\САДИК фото все\2014-2015\ВСЕ К   9 МАЯ\SDC1619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14818"/>
            <a:ext cx="3071834" cy="2383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071934" y="5429264"/>
            <a:ext cx="2428892" cy="7858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Исполнение военной музыки учеником музыкальной школы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714356"/>
            <a:ext cx="1857388" cy="6429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Изготовление штендеров 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5786" y="3143248"/>
            <a:ext cx="2000264" cy="6429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Коллективное участие в шествии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2050" name="Picture 2" descr="D:\МДОУ № 1\САДИК фото все\2014-2015\ВСЕ К   9 МАЯ\SDC16170.JPG"/>
          <p:cNvPicPr>
            <a:picLocks noChangeAspect="1" noChangeArrowheads="1"/>
          </p:cNvPicPr>
          <p:nvPr/>
        </p:nvPicPr>
        <p:blipFill>
          <a:blip r:embed="rId6" cstate="print">
            <a:lum bright="20000" contrast="40000"/>
          </a:blip>
          <a:srcRect/>
          <a:stretch>
            <a:fillRect/>
          </a:stretch>
        </p:blipFill>
        <p:spPr bwMode="auto">
          <a:xfrm>
            <a:off x="3357554" y="1714488"/>
            <a:ext cx="3167084" cy="2375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3714744" y="4143380"/>
            <a:ext cx="2428892" cy="7858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Исполнение военного попурри педагогами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0"/>
            <a:ext cx="3643338" cy="571480"/>
          </a:xfrm>
        </p:spPr>
        <p:txBody>
          <a:bodyPr/>
          <a:lstStyle/>
          <a:p>
            <a:r>
              <a:rPr lang="ru-RU" sz="2000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Велопробег  ко Дню Победы</a:t>
            </a:r>
            <a:endParaRPr lang="ru-RU" sz="2000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:\МДОУ № 1\САДИК фото все\2014-2015\Велопробег\SDC15973.JPG"/>
          <p:cNvPicPr>
            <a:picLocks noGrp="1"/>
          </p:cNvPicPr>
          <p:nvPr>
            <p:ph idx="1"/>
          </p:nvPr>
        </p:nvPicPr>
        <p:blipFill>
          <a:blip r:embed="rId2" cstate="print">
            <a:lum bright="10000" contrast="40000"/>
          </a:blip>
          <a:srcRect l="22795" r="15124"/>
          <a:stretch>
            <a:fillRect/>
          </a:stretch>
        </p:blipFill>
        <p:spPr bwMode="auto">
          <a:xfrm>
            <a:off x="357158" y="928670"/>
            <a:ext cx="2071670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:\МДОУ № 1\САДИК фото все\2014-2015\Велопробег\SDC15987.JPG"/>
          <p:cNvPicPr/>
          <p:nvPr/>
        </p:nvPicPr>
        <p:blipFill>
          <a:blip r:embed="rId3" cstate="print">
            <a:lum bright="20000" contrast="30000"/>
          </a:blip>
          <a:srcRect l="5000" t="9677" r="5000" b="6452"/>
          <a:stretch>
            <a:fillRect/>
          </a:stretch>
        </p:blipFill>
        <p:spPr bwMode="auto">
          <a:xfrm>
            <a:off x="2786050" y="571480"/>
            <a:ext cx="3429024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:\МДОУ № 1\САДИК фото все\2014-2015\Велопробег\SDC15965.JPG"/>
          <p:cNvPicPr/>
          <p:nvPr/>
        </p:nvPicPr>
        <p:blipFill>
          <a:blip r:embed="rId4" cstate="print">
            <a:lum bright="20000" contrast="30000"/>
          </a:blip>
          <a:srcRect t="13303"/>
          <a:stretch>
            <a:fillRect/>
          </a:stretch>
        </p:blipFill>
        <p:spPr bwMode="auto">
          <a:xfrm>
            <a:off x="6429388" y="1071546"/>
            <a:ext cx="2428860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:\МДОУ № 1\САДИК фото все\2014-2015\Велопробег\SDC15954.JPG"/>
          <p:cNvPicPr/>
          <p:nvPr/>
        </p:nvPicPr>
        <p:blipFill>
          <a:blip r:embed="rId5" cstate="print">
            <a:lum bright="10000" contrast="40000"/>
          </a:blip>
          <a:srcRect l="5396" t="21583" r="26879" b="17266"/>
          <a:stretch>
            <a:fillRect/>
          </a:stretch>
        </p:blipFill>
        <p:spPr bwMode="auto">
          <a:xfrm>
            <a:off x="2500298" y="3857628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:\МДОУ № 1\САДИК фото все\2014-2015\Велопробег\SDC15968.JPG"/>
          <p:cNvPicPr/>
          <p:nvPr/>
        </p:nvPicPr>
        <p:blipFill>
          <a:blip r:embed="rId6" cstate="print">
            <a:lum bright="10000" contrast="30000"/>
          </a:blip>
          <a:srcRect/>
          <a:stretch>
            <a:fillRect/>
          </a:stretch>
        </p:blipFill>
        <p:spPr bwMode="auto">
          <a:xfrm>
            <a:off x="142844" y="4143380"/>
            <a:ext cx="2197100" cy="1933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:\МДОУ № 1\САДИК фото все\2014-2015\Велопробег\SDC15964.JPG"/>
          <p:cNvPicPr/>
          <p:nvPr/>
        </p:nvPicPr>
        <p:blipFill>
          <a:blip r:embed="rId7" cstate="print">
            <a:lum bright="10000" contrast="40000"/>
          </a:blip>
          <a:srcRect l="21459" t="9376" r="40548" b="12499"/>
          <a:stretch>
            <a:fillRect/>
          </a:stretch>
        </p:blipFill>
        <p:spPr bwMode="auto">
          <a:xfrm>
            <a:off x="6786578" y="3786190"/>
            <a:ext cx="2071702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28604"/>
          </a:xfrm>
        </p:spPr>
        <p:txBody>
          <a:bodyPr/>
          <a:lstStyle/>
          <a:p>
            <a:r>
              <a:rPr lang="ru-RU" sz="2000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Конкурс Чтецов  «Великий день Победы»</a:t>
            </a:r>
            <a:endParaRPr lang="ru-RU" sz="2000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:\МДОУ № 1\САДИК фото все\2014-2015\Конкурс Чтецов к 9 МАЯ\SDC15893.JPG"/>
          <p:cNvPicPr>
            <a:picLocks noGrp="1"/>
          </p:cNvPicPr>
          <p:nvPr>
            <p:ph idx="1"/>
          </p:nvPr>
        </p:nvPicPr>
        <p:blipFill>
          <a:blip r:embed="rId2" cstate="print">
            <a:lum bright="10000" contrast="40000"/>
          </a:blip>
          <a:srcRect l="14012" t="14950" r="37432"/>
          <a:stretch>
            <a:fillRect/>
          </a:stretch>
        </p:blipFill>
        <p:spPr bwMode="auto">
          <a:xfrm>
            <a:off x="6858016" y="500042"/>
            <a:ext cx="2000264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:\МДОУ № 1\САДИК фото все\2014-2015\Конкурс Чтецов к 9 МАЯ\SDC15900.JPG"/>
          <p:cNvPicPr/>
          <p:nvPr/>
        </p:nvPicPr>
        <p:blipFill>
          <a:blip r:embed="rId3" cstate="print">
            <a:lum bright="10000" contrast="40000"/>
          </a:blip>
          <a:srcRect l="23684" r="21053"/>
          <a:stretch>
            <a:fillRect/>
          </a:stretch>
        </p:blipFill>
        <p:spPr bwMode="auto">
          <a:xfrm>
            <a:off x="6786578" y="3786190"/>
            <a:ext cx="2000264" cy="2821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:\МДОУ № 1\САДИК фото все\2014-2015\Конкурс Чтецов к 9 МАЯ\SDC15902.JPG"/>
          <p:cNvPicPr/>
          <p:nvPr/>
        </p:nvPicPr>
        <p:blipFill>
          <a:blip r:embed="rId4" cstate="print">
            <a:lum bright="10000" contrast="40000"/>
          </a:blip>
          <a:srcRect l="25000" r="18749"/>
          <a:stretch>
            <a:fillRect/>
          </a:stretch>
        </p:blipFill>
        <p:spPr bwMode="auto">
          <a:xfrm>
            <a:off x="285720" y="3786190"/>
            <a:ext cx="2000264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:\МДОУ № 1\САДИК фото все\2014-2015\Конкурс Чтецов к 9 МАЯ\SDC15917.JPG"/>
          <p:cNvPicPr/>
          <p:nvPr/>
        </p:nvPicPr>
        <p:blipFill>
          <a:blip r:embed="rId5" cstate="print">
            <a:lum bright="10000" contrast="40000"/>
          </a:blip>
          <a:srcRect l="27218" t="15625" r="18346"/>
          <a:stretch>
            <a:fillRect/>
          </a:stretch>
        </p:blipFill>
        <p:spPr bwMode="auto">
          <a:xfrm>
            <a:off x="285720" y="500042"/>
            <a:ext cx="2000264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:\МДОУ № 1\САДИК фото все\2014-2015\Конкурс Чтецов к 9 МАЯ\SDC15931.JPG"/>
          <p:cNvPicPr/>
          <p:nvPr/>
        </p:nvPicPr>
        <p:blipFill>
          <a:blip r:embed="rId6" cstate="print">
            <a:lum bright="10000" contrast="20000"/>
          </a:blip>
          <a:srcRect l="11719" r="6249" b="15624"/>
          <a:stretch>
            <a:fillRect/>
          </a:stretch>
        </p:blipFill>
        <p:spPr bwMode="auto">
          <a:xfrm>
            <a:off x="2500298" y="500042"/>
            <a:ext cx="4143404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:\МДОУ № 1\САДИК фото все\2014-2015\Конкурс Чтецов к 9 МАЯ\SDC15921.JPG"/>
          <p:cNvPicPr/>
          <p:nvPr/>
        </p:nvPicPr>
        <p:blipFill>
          <a:blip r:embed="rId7" cstate="print">
            <a:lum bright="10000" contrast="40000"/>
          </a:blip>
          <a:srcRect l="6637" t="26549" r="26991"/>
          <a:stretch>
            <a:fillRect/>
          </a:stretch>
        </p:blipFill>
        <p:spPr bwMode="auto">
          <a:xfrm>
            <a:off x="2857488" y="3714752"/>
            <a:ext cx="3429024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357190"/>
          </a:xfrm>
        </p:spPr>
        <p:txBody>
          <a:bodyPr/>
          <a:lstStyle/>
          <a:p>
            <a:r>
              <a:rPr lang="ru-RU" sz="2000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Экскурсии на Мемориал « Память», памятникам города</a:t>
            </a:r>
            <a:endParaRPr lang="ru-RU" sz="2000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:\МДОУ № 1\САДИК фото все\2014-2015\Экскурсия МЕМОРИАЛ Коробовских\SDC15886.JPG"/>
          <p:cNvPicPr>
            <a:picLocks noGrp="1"/>
          </p:cNvPicPr>
          <p:nvPr>
            <p:ph idx="1"/>
          </p:nvPr>
        </p:nvPicPr>
        <p:blipFill>
          <a:blip r:embed="rId2" cstate="print">
            <a:lum contrast="20000"/>
          </a:blip>
          <a:srcRect t="22727" r="17391"/>
          <a:stretch>
            <a:fillRect/>
          </a:stretch>
        </p:blipFill>
        <p:spPr bwMode="auto">
          <a:xfrm>
            <a:off x="214282" y="3143248"/>
            <a:ext cx="2143140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:\МДОУ № 1\САДИК фото все\2014-2015\Экскурсия МЕМОРИАЛ Коробовских\SDC15887.JPG"/>
          <p:cNvPicPr/>
          <p:nvPr/>
        </p:nvPicPr>
        <p:blipFill>
          <a:blip r:embed="rId3" cstate="print">
            <a:lum bright="20000" contrast="20000"/>
          </a:blip>
          <a:srcRect l="4434" r="4679"/>
          <a:stretch>
            <a:fillRect/>
          </a:stretch>
        </p:blipFill>
        <p:spPr bwMode="auto">
          <a:xfrm>
            <a:off x="6000760" y="571480"/>
            <a:ext cx="2857520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:\МДОУ № 1\САДИК фото все\2014-2015\Мемориал память\SDC15796.JPG"/>
          <p:cNvPicPr/>
          <p:nvPr/>
        </p:nvPicPr>
        <p:blipFill>
          <a:blip r:embed="rId4" cstate="print">
            <a:lum bright="20000" contrast="30000"/>
          </a:blip>
          <a:srcRect l="28261" t="8696"/>
          <a:stretch>
            <a:fillRect/>
          </a:stretch>
        </p:blipFill>
        <p:spPr bwMode="auto">
          <a:xfrm>
            <a:off x="3357554" y="857232"/>
            <a:ext cx="2500330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User\Desktop\Патриотич Воспит Богданова Ира\IMG_20150403_101404.jpg"/>
          <p:cNvPicPr/>
          <p:nvPr/>
        </p:nvPicPr>
        <p:blipFill>
          <a:blip r:embed="rId5" cstate="print">
            <a:lum bright="30000" contrast="20000"/>
          </a:blip>
          <a:srcRect r="7933"/>
          <a:stretch>
            <a:fillRect/>
          </a:stretch>
        </p:blipFill>
        <p:spPr bwMode="auto">
          <a:xfrm>
            <a:off x="214282" y="571480"/>
            <a:ext cx="2928958" cy="2386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User\Desktop\Патриотич Воспит Богданова Ира\IMG_20150418_124130.jpg"/>
          <p:cNvPicPr/>
          <p:nvPr/>
        </p:nvPicPr>
        <p:blipFill>
          <a:blip r:embed="rId6" cstate="print">
            <a:lum bright="10000" contrast="20000"/>
          </a:blip>
          <a:srcRect l="8461" r="13076"/>
          <a:stretch>
            <a:fillRect/>
          </a:stretch>
        </p:blipFill>
        <p:spPr bwMode="auto">
          <a:xfrm>
            <a:off x="6858016" y="3143248"/>
            <a:ext cx="1928826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:\МДОУ № 1\САДИК фото все\2014-2015\Лето 2014г\SAM_0411.JPG"/>
          <p:cNvPicPr/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500298" y="3429000"/>
            <a:ext cx="4262441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142852"/>
            <a:ext cx="4500594" cy="285752"/>
          </a:xfrm>
        </p:spPr>
        <p:txBody>
          <a:bodyPr/>
          <a:lstStyle/>
          <a:p>
            <a:r>
              <a:rPr lang="ru-RU" sz="2000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Неделя «Мой дом, мой город»</a:t>
            </a:r>
            <a:endParaRPr lang="ru-RU" sz="2000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:\МДОУ № 1\САДИК фото все\2014-2015\День города 65 лет\SDC14971.JPG"/>
          <p:cNvPicPr>
            <a:picLocks noGrp="1"/>
          </p:cNvPicPr>
          <p:nvPr>
            <p:ph idx="1"/>
          </p:nvPr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214282" y="214290"/>
            <a:ext cx="2428892" cy="1714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:\МДОУ № 1\САДИК фото все\2014-2015\День города 65 лет\SDC14987.JPG"/>
          <p:cNvPicPr/>
          <p:nvPr/>
        </p:nvPicPr>
        <p:blipFill>
          <a:blip r:embed="rId3" cstate="print">
            <a:lum bright="10000" contrast="40000"/>
          </a:blip>
          <a:srcRect l="5245" t="9091" b="13985"/>
          <a:stretch>
            <a:fillRect/>
          </a:stretch>
        </p:blipFill>
        <p:spPr bwMode="auto">
          <a:xfrm>
            <a:off x="214282" y="2357430"/>
            <a:ext cx="2786082" cy="2000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:\МДОУ № 1\САДИК фото все\2014-2015\День города 65 лет\SDC15012.JPG"/>
          <p:cNvPicPr/>
          <p:nvPr/>
        </p:nvPicPr>
        <p:blipFill>
          <a:blip r:embed="rId4" cstate="print">
            <a:lum bright="10000" contrast="40000"/>
          </a:blip>
          <a:srcRect l="23973" r="21232"/>
          <a:stretch>
            <a:fillRect/>
          </a:stretch>
        </p:blipFill>
        <p:spPr bwMode="auto">
          <a:xfrm>
            <a:off x="3571868" y="571480"/>
            <a:ext cx="1928826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:\МДОУ № 1\САДИК фото все\2014-2015\День города 65 лет\SDC14972.JPG"/>
          <p:cNvPicPr/>
          <p:nvPr/>
        </p:nvPicPr>
        <p:blipFill>
          <a:blip r:embed="rId5" cstate="print">
            <a:lum bright="10000" contrast="20000"/>
          </a:blip>
          <a:srcRect b="23333"/>
          <a:stretch>
            <a:fillRect/>
          </a:stretch>
        </p:blipFill>
        <p:spPr bwMode="auto">
          <a:xfrm>
            <a:off x="6286512" y="4857760"/>
            <a:ext cx="2285996" cy="1785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:\МДОУ № 1\САДИК фото все\2014-2015\День города 65 лет\SDC14978.JPG"/>
          <p:cNvPicPr/>
          <p:nvPr/>
        </p:nvPicPr>
        <p:blipFill>
          <a:blip r:embed="rId6" cstate="print">
            <a:lum bright="20000" contrast="30000"/>
          </a:blip>
          <a:srcRect r="7838"/>
          <a:stretch>
            <a:fillRect/>
          </a:stretch>
        </p:blipFill>
        <p:spPr bwMode="auto">
          <a:xfrm>
            <a:off x="6286512" y="214290"/>
            <a:ext cx="2500330" cy="1785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D:\МДОУ № 1\САДИК фото все\2014-2015\День города 65 лет\SDC14962.JPG"/>
          <p:cNvPicPr/>
          <p:nvPr/>
        </p:nvPicPr>
        <p:blipFill>
          <a:blip r:embed="rId7" cstate="print">
            <a:lum bright="20000" contrast="30000"/>
          </a:blip>
          <a:srcRect l="33582" t="6717" b="18656"/>
          <a:stretch>
            <a:fillRect/>
          </a:stretch>
        </p:blipFill>
        <p:spPr bwMode="auto">
          <a:xfrm>
            <a:off x="500034" y="4786322"/>
            <a:ext cx="2143140" cy="1785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D:\МДОУ № 1\САДИК фото все\2014-2015\День города 65 лет\SDC14965.JPG"/>
          <p:cNvPicPr/>
          <p:nvPr/>
        </p:nvPicPr>
        <p:blipFill>
          <a:blip r:embed="rId8" cstate="print">
            <a:lum bright="20000" contrast="30000"/>
          </a:blip>
          <a:srcRect t="10490" b="16083"/>
          <a:stretch>
            <a:fillRect/>
          </a:stretch>
        </p:blipFill>
        <p:spPr bwMode="auto">
          <a:xfrm>
            <a:off x="3214678" y="3214686"/>
            <a:ext cx="2571768" cy="1571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D:\МДОУ № 1\САДИК фото все\2014-2015\День города Свирску 65 лет\SDC14996.JPG"/>
          <p:cNvPicPr/>
          <p:nvPr/>
        </p:nvPicPr>
        <p:blipFill>
          <a:blip r:embed="rId9" cstate="print">
            <a:lum bright="20000" contrast="30000"/>
          </a:blip>
          <a:srcRect t="11538" b="15385"/>
          <a:stretch>
            <a:fillRect/>
          </a:stretch>
        </p:blipFill>
        <p:spPr bwMode="auto">
          <a:xfrm>
            <a:off x="3214678" y="5000636"/>
            <a:ext cx="2643206" cy="1643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2198" y="2285992"/>
            <a:ext cx="2786050" cy="20895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0"/>
            <a:ext cx="6786610" cy="428604"/>
          </a:xfrm>
        </p:spPr>
        <p:txBody>
          <a:bodyPr/>
          <a:lstStyle/>
          <a:p>
            <a:r>
              <a:rPr lang="ru-RU" sz="2000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Проекты в детском саду</a:t>
            </a:r>
            <a:endParaRPr lang="ru-RU" sz="2000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:\МДОУ № 1\САДИК фото все\2014-2015\ВСЕ К   9 МАЯ\SDC16118.JPG"/>
          <p:cNvPicPr>
            <a:picLocks noGrp="1"/>
          </p:cNvPicPr>
          <p:nvPr>
            <p:ph idx="1"/>
          </p:nvPr>
        </p:nvPicPr>
        <p:blipFill>
          <a:blip r:embed="rId2" cstate="print">
            <a:lum bright="20000" contrast="30000"/>
          </a:blip>
          <a:srcRect/>
          <a:stretch>
            <a:fillRect/>
          </a:stretch>
        </p:blipFill>
        <p:spPr bwMode="auto">
          <a:xfrm>
            <a:off x="285720" y="500042"/>
            <a:ext cx="4357718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:\МДОУ № 1\САДИК фото все\2014-2015\ВСЕ К   9 МАЯ\SDC16119.JPG"/>
          <p:cNvPicPr/>
          <p:nvPr/>
        </p:nvPicPr>
        <p:blipFill>
          <a:blip r:embed="rId3" cstate="print">
            <a:lum bright="30000" contrast="30000"/>
          </a:blip>
          <a:srcRect/>
          <a:stretch>
            <a:fillRect/>
          </a:stretch>
        </p:blipFill>
        <p:spPr bwMode="auto">
          <a:xfrm>
            <a:off x="4929190" y="500042"/>
            <a:ext cx="3892557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:\МДОУ № 1\САДИК фото все\2014-2015\ВСЕ К   9 МАЯ\SDC16120.JPG"/>
          <p:cNvPicPr/>
          <p:nvPr/>
        </p:nvPicPr>
        <p:blipFill>
          <a:blip r:embed="rId4" cstate="print">
            <a:lum bright="30000" contrast="30000"/>
          </a:blip>
          <a:srcRect/>
          <a:stretch>
            <a:fillRect/>
          </a:stretch>
        </p:blipFill>
        <p:spPr bwMode="auto">
          <a:xfrm>
            <a:off x="2928926" y="3929067"/>
            <a:ext cx="3857652" cy="2928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0042"/>
          </a:xfrm>
        </p:spPr>
        <p:txBody>
          <a:bodyPr/>
          <a:lstStyle/>
          <a:p>
            <a:r>
              <a:rPr lang="ru-RU" sz="2000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Семинар –практикум по патриотическому воспитанию</a:t>
            </a:r>
            <a:endParaRPr lang="ru-RU" sz="2000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:\МДОУ № 1\САДИК фото все\2013-2014\Педсовет 4.01.2014\SDC13417.JPG"/>
          <p:cNvPicPr>
            <a:picLocks noGrp="1"/>
          </p:cNvPicPr>
          <p:nvPr>
            <p:ph idx="1"/>
          </p:nvPr>
        </p:nvPicPr>
        <p:blipFill>
          <a:blip r:embed="rId2" cstate="print">
            <a:lum bright="20000" contrast="40000"/>
          </a:blip>
          <a:srcRect l="19901" t="21167" r="33878" b="13194"/>
          <a:stretch>
            <a:fillRect/>
          </a:stretch>
        </p:blipFill>
        <p:spPr bwMode="auto">
          <a:xfrm>
            <a:off x="785786" y="571480"/>
            <a:ext cx="3214710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User\Desktop\IMG_20150518_094632.jpg"/>
          <p:cNvPicPr/>
          <p:nvPr/>
        </p:nvPicPr>
        <p:blipFill>
          <a:blip r:embed="rId3" cstate="print">
            <a:lum bright="20000" contrast="30000"/>
          </a:blip>
          <a:srcRect t="21143"/>
          <a:stretch>
            <a:fillRect/>
          </a:stretch>
        </p:blipFill>
        <p:spPr bwMode="auto">
          <a:xfrm>
            <a:off x="5429256" y="571480"/>
            <a:ext cx="2924181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User\Desktop\IMG_20150518_094845.jpg"/>
          <p:cNvPicPr/>
          <p:nvPr/>
        </p:nvPicPr>
        <p:blipFill>
          <a:blip r:embed="rId4" cstate="print">
            <a:lum bright="10000" contrast="30000"/>
          </a:blip>
          <a:srcRect/>
          <a:stretch>
            <a:fillRect/>
          </a:stretch>
        </p:blipFill>
        <p:spPr bwMode="auto">
          <a:xfrm rot="16200000">
            <a:off x="3403999" y="3882624"/>
            <a:ext cx="2121691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214314"/>
          </a:xfrm>
        </p:spPr>
        <p:txBody>
          <a:bodyPr/>
          <a:lstStyle/>
          <a:p>
            <a:r>
              <a:rPr lang="ru-RU" sz="2000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Неделя «Жемчужина Сибири»</a:t>
            </a:r>
            <a:endParaRPr lang="ru-RU" sz="2000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0694" y="3571876"/>
            <a:ext cx="3357586" cy="30452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Игра - Иллюстрация к фразе / ЦЕПОЧКИ / Развлечения на форуме…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 l="10158" b="9375"/>
          <a:stretch>
            <a:fillRect/>
          </a:stretch>
        </p:blipFill>
        <p:spPr bwMode="auto">
          <a:xfrm>
            <a:off x="3214678" y="1142984"/>
            <a:ext cx="2832842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:\МДОУ № 1\САДИК фото все\2014-2015\Поделки родителей\IMG_20141017_135117.jpg"/>
          <p:cNvPicPr/>
          <p:nvPr/>
        </p:nvPicPr>
        <p:blipFill>
          <a:blip r:embed="rId4" cstate="print">
            <a:lum bright="30000" contrast="20000"/>
          </a:blip>
          <a:srcRect r="18919"/>
          <a:stretch>
            <a:fillRect/>
          </a:stretch>
        </p:blipFill>
        <p:spPr bwMode="auto">
          <a:xfrm>
            <a:off x="6357950" y="428604"/>
            <a:ext cx="2500330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:\МДОУ № 1\САДИК фото все\2014-2015\Поделки родителей\IMG_20141017_135056.jpg"/>
          <p:cNvPicPr/>
          <p:nvPr/>
        </p:nvPicPr>
        <p:blipFill>
          <a:blip r:embed="rId5" cstate="print">
            <a:lum bright="20000" contrast="20000"/>
          </a:blip>
          <a:srcRect t="15585" r="4545" b="3895"/>
          <a:stretch>
            <a:fillRect/>
          </a:stretch>
        </p:blipFill>
        <p:spPr bwMode="auto">
          <a:xfrm>
            <a:off x="142844" y="500042"/>
            <a:ext cx="2857520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:\МДОУ № 1\САДИК фото все\2014-2015\ВСЕ К   9 МАЯ\SDC16121.JPG"/>
          <p:cNvPicPr/>
          <p:nvPr/>
        </p:nvPicPr>
        <p:blipFill>
          <a:blip r:embed="rId6" cstate="print">
            <a:lum bright="20000" contrast="30000"/>
          </a:blip>
          <a:srcRect/>
          <a:stretch>
            <a:fillRect/>
          </a:stretch>
        </p:blipFill>
        <p:spPr bwMode="auto">
          <a:xfrm rot="5400000">
            <a:off x="392861" y="3393297"/>
            <a:ext cx="3143272" cy="3357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785786" y="2714620"/>
            <a:ext cx="1643074" cy="571504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Поделки родителей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858016" y="2786058"/>
            <a:ext cx="1643074" cy="571504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Поделки родителей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8143932" cy="500042"/>
          </a:xfrm>
        </p:spPr>
        <p:txBody>
          <a:bodyPr/>
          <a:lstStyle/>
          <a:p>
            <a:r>
              <a:rPr lang="ru-RU" sz="2000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Посадка деревьев, кустарников в саду (сосна, береза, слива, смородина)</a:t>
            </a:r>
            <a:endParaRPr lang="ru-RU" sz="2000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User\Desktop\посадка деревьев\DSC_0148.jpg"/>
          <p:cNvPicPr>
            <a:picLocks noGrp="1"/>
          </p:cNvPicPr>
          <p:nvPr>
            <p:ph idx="1"/>
          </p:nvPr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857488" y="2643182"/>
            <a:ext cx="3357586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User\Desktop\посадка деревьев\DSC_0151.jpg"/>
          <p:cNvPicPr/>
          <p:nvPr/>
        </p:nvPicPr>
        <p:blipFill>
          <a:blip r:embed="rId3" cstate="print">
            <a:lum contrast="30000"/>
          </a:blip>
          <a:srcRect l="7686" r="20066"/>
          <a:stretch>
            <a:fillRect/>
          </a:stretch>
        </p:blipFill>
        <p:spPr bwMode="auto">
          <a:xfrm>
            <a:off x="5929322" y="500042"/>
            <a:ext cx="2928958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User\Desktop\посадка деревьев\DSC_0156.jpg"/>
          <p:cNvPicPr/>
          <p:nvPr/>
        </p:nvPicPr>
        <p:blipFill>
          <a:blip r:embed="rId4" cstate="print">
            <a:lum bright="-10000" contrast="20000"/>
          </a:blip>
          <a:srcRect l="12128" r="12127"/>
          <a:stretch>
            <a:fillRect/>
          </a:stretch>
        </p:blipFill>
        <p:spPr bwMode="auto">
          <a:xfrm>
            <a:off x="214282" y="4786322"/>
            <a:ext cx="2714644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User\Desktop\посадка деревьев\DSC_0161.jpg"/>
          <p:cNvPicPr/>
          <p:nvPr/>
        </p:nvPicPr>
        <p:blipFill>
          <a:blip r:embed="rId5" cstate="print">
            <a:lum bright="-10000" contrast="20000"/>
          </a:blip>
          <a:srcRect l="16394"/>
          <a:stretch>
            <a:fillRect/>
          </a:stretch>
        </p:blipFill>
        <p:spPr bwMode="auto">
          <a:xfrm>
            <a:off x="6000760" y="4786322"/>
            <a:ext cx="2957521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:\МДОУ № 1\САДИК фото все\2014-2015\Посадка елей в саду\SDC15022.JPG"/>
          <p:cNvPicPr/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28596" y="500042"/>
            <a:ext cx="2714644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28860" y="571480"/>
            <a:ext cx="5786478" cy="5554683"/>
          </a:xfrm>
        </p:spPr>
        <p:txBody>
          <a:bodyPr/>
          <a:lstStyle/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Россия 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Р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одина моя милая,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тчизна моя любимая...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лавное у тебя прошлое,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ветлое впереди и хорошее!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мя полное кротости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 произношу с гордостью!!!</a:t>
            </a:r>
            <a:endParaRPr lang="ru-RU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800" b="1" i="1" dirty="0" smtClean="0">
              <a:solidFill>
                <a:srgbClr val="0000FF"/>
              </a:solidFill>
            </a:endParaRPr>
          </a:p>
          <a:p>
            <a:pPr algn="r">
              <a:buNone/>
            </a:pPr>
            <a:r>
              <a:rPr lang="ru-RU" sz="2800" b="1" i="1" dirty="0" smtClean="0">
                <a:solidFill>
                  <a:srgbClr val="0000FF"/>
                </a:solidFill>
              </a:rPr>
              <a:t>(А. Денисов )</a:t>
            </a:r>
            <a:endParaRPr lang="ru-RU" sz="2800" dirty="0" smtClean="0">
              <a:solidFill>
                <a:srgbClr val="0000FF"/>
              </a:solidFill>
            </a:endParaRPr>
          </a:p>
          <a:p>
            <a:endParaRPr lang="ru-RU" dirty="0"/>
          </a:p>
        </p:txBody>
      </p:sp>
      <p:pic>
        <p:nvPicPr>
          <p:cNvPr id="4" name="Рисунок 3" descr="Плейкаст &quot;Берёзовый рай&quo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86323"/>
            <a:ext cx="3286116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Галина Костюченко УОЛ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0"/>
            <a:ext cx="3286116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0"/>
            <a:ext cx="3929090" cy="428604"/>
          </a:xfrm>
        </p:spPr>
        <p:txBody>
          <a:bodyPr/>
          <a:lstStyle/>
          <a:p>
            <a:r>
              <a:rPr lang="ru-RU" sz="2000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Посещение  городского  музея</a:t>
            </a:r>
            <a:endParaRPr lang="ru-RU" sz="2000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:\МДОУ № 1\САДИК фото все\2014-2015\Посещение городского музея избы\IMG_20141017_095452.jpg"/>
          <p:cNvPicPr>
            <a:picLocks noGrp="1"/>
          </p:cNvPicPr>
          <p:nvPr>
            <p:ph idx="1"/>
          </p:nvPr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643438" y="3500438"/>
            <a:ext cx="3803127" cy="2840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:\МДОУ № 1\САДИК фото все\2014-2015\Посещение городского музея избы\IMG_20141017_095650.jpg"/>
          <p:cNvPicPr/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714348" y="500042"/>
            <a:ext cx="3786214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28604"/>
          </a:xfrm>
        </p:spPr>
        <p:txBody>
          <a:bodyPr/>
          <a:lstStyle/>
          <a:p>
            <a:r>
              <a:rPr lang="ru-RU" sz="2000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Знакомство с народными играми</a:t>
            </a:r>
            <a:endParaRPr lang="ru-RU" sz="2000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48" y="571480"/>
            <a:ext cx="2667018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3306" y="571480"/>
            <a:ext cx="1674951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:\МДОУ № 1\САДИК фото все\2014-2015\ВСЕ К   9 МАЯ\IMG_20150427_114809.jpg"/>
          <p:cNvPicPr/>
          <p:nvPr/>
        </p:nvPicPr>
        <p:blipFill>
          <a:blip r:embed="rId4" cstate="print">
            <a:lum bright="10000" contrast="30000"/>
          </a:blip>
          <a:srcRect l="5241" r="12802" b="10159"/>
          <a:stretch>
            <a:fillRect/>
          </a:stretch>
        </p:blipFill>
        <p:spPr bwMode="auto">
          <a:xfrm>
            <a:off x="714348" y="3786190"/>
            <a:ext cx="3286148" cy="2560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:\МДОУ № 1\САДИК фото все\2014-2015\ВСЕ К   9 МАЯ\IMG_20150513_113808.jpg"/>
          <p:cNvPicPr/>
          <p:nvPr/>
        </p:nvPicPr>
        <p:blipFill>
          <a:blip r:embed="rId5" cstate="print">
            <a:lum bright="10000" contrast="20000"/>
          </a:blip>
          <a:srcRect l="16520" t="21654" r="7670" b="3937"/>
          <a:stretch>
            <a:fillRect/>
          </a:stretch>
        </p:blipFill>
        <p:spPr bwMode="auto">
          <a:xfrm>
            <a:off x="5072066" y="3714752"/>
            <a:ext cx="3429024" cy="2686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:\МДОУ № 1\САДИК фото все\2014-2015\ВСЕ К   9 МАЯ\IMG_20150427_114746.jpg"/>
          <p:cNvPicPr/>
          <p:nvPr/>
        </p:nvPicPr>
        <p:blipFill>
          <a:blip r:embed="rId6" cstate="print">
            <a:lum contrast="30000"/>
          </a:blip>
          <a:srcRect l="13789" t="19658"/>
          <a:stretch>
            <a:fillRect/>
          </a:stretch>
        </p:blipFill>
        <p:spPr bwMode="auto">
          <a:xfrm>
            <a:off x="5572132" y="571480"/>
            <a:ext cx="2950357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/>
          <a:lstStyle/>
          <a:p>
            <a:r>
              <a:rPr lang="ru-RU" sz="2000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Знакомство с народным творчеством</a:t>
            </a:r>
            <a:endParaRPr lang="ru-RU" sz="2000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ДОУ № 1\САДИК фото все\2014-2015\ВСЕ К   9 МАЯ\SDC162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30000" contrast="40000"/>
          </a:blip>
          <a:srcRect l="3163" t="6325" r="3537"/>
          <a:stretch>
            <a:fillRect/>
          </a:stretch>
        </p:blipFill>
        <p:spPr bwMode="auto">
          <a:xfrm>
            <a:off x="214281" y="500042"/>
            <a:ext cx="2988405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:\МДОУ № 1\САДИК фото все\2014-2015\ВСЕ К   9 МАЯ\SDC16205.JPG"/>
          <p:cNvPicPr/>
          <p:nvPr/>
        </p:nvPicPr>
        <p:blipFill>
          <a:blip r:embed="rId3" cstate="print">
            <a:lum bright="20000" contrast="30000"/>
          </a:blip>
          <a:srcRect l="25735" r="27942"/>
          <a:stretch>
            <a:fillRect/>
          </a:stretch>
        </p:blipFill>
        <p:spPr bwMode="auto">
          <a:xfrm>
            <a:off x="3643306" y="500042"/>
            <a:ext cx="1571636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:\МДОУ № 1\САДИК фото все\2014-2015\ВСЕ К   9 МАЯ\SDC16207.JPG"/>
          <p:cNvPicPr/>
          <p:nvPr/>
        </p:nvPicPr>
        <p:blipFill>
          <a:blip r:embed="rId4" cstate="print">
            <a:lum bright="10000"/>
          </a:blip>
          <a:srcRect t="11828" b="10215"/>
          <a:stretch>
            <a:fillRect/>
          </a:stretch>
        </p:blipFill>
        <p:spPr bwMode="auto">
          <a:xfrm>
            <a:off x="5857884" y="500042"/>
            <a:ext cx="2928958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D:\МДОУ № 1\САДИК фото все\2014-2015\ВСЕ К   9 МАЯ\SDC16208.JPG"/>
          <p:cNvPicPr/>
          <p:nvPr/>
        </p:nvPicPr>
        <p:blipFill>
          <a:blip r:embed="rId5" cstate="print">
            <a:lum bright="20000" contrast="30000"/>
          </a:blip>
          <a:srcRect t="13531" r="3881" b="3300"/>
          <a:stretch>
            <a:fillRect/>
          </a:stretch>
        </p:blipFill>
        <p:spPr bwMode="auto">
          <a:xfrm>
            <a:off x="4643438" y="2857496"/>
            <a:ext cx="2928958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:\МДОУ № 1\САДИК фото все\2014-2015\ВСЕ К   9 МАЯ\SDC16202.JPG"/>
          <p:cNvPicPr/>
          <p:nvPr/>
        </p:nvPicPr>
        <p:blipFill>
          <a:blip r:embed="rId6" cstate="print">
            <a:lum bright="20000" contrast="30000"/>
          </a:blip>
          <a:srcRect/>
          <a:stretch>
            <a:fillRect/>
          </a:stretch>
        </p:blipFill>
        <p:spPr bwMode="auto">
          <a:xfrm>
            <a:off x="5857884" y="4857760"/>
            <a:ext cx="2928958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:\МДОУ № 1\САДИК фото все\2014-2015\ВСЕ К   9 МАЯ\IMG_20150421_155215.jpg"/>
          <p:cNvPicPr/>
          <p:nvPr/>
        </p:nvPicPr>
        <p:blipFill>
          <a:blip r:embed="rId7" cstate="print">
            <a:lum bright="10000" contrast="30000"/>
          </a:blip>
          <a:srcRect t="30769" r="2352"/>
          <a:stretch>
            <a:fillRect/>
          </a:stretch>
        </p:blipFill>
        <p:spPr bwMode="auto">
          <a:xfrm>
            <a:off x="214282" y="3714752"/>
            <a:ext cx="4214842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285752"/>
          </a:xfrm>
        </p:spPr>
        <p:txBody>
          <a:bodyPr/>
          <a:lstStyle/>
          <a:p>
            <a:r>
              <a:rPr lang="ru-RU" sz="2000" dirty="0" smtClean="0">
                <a:solidFill>
                  <a:srgbClr val="66FFFF"/>
                </a:solidFill>
              </a:rPr>
              <a:t>Игры  патриотического характера</a:t>
            </a:r>
            <a:endParaRPr lang="ru-RU" sz="2000" dirty="0">
              <a:solidFill>
                <a:srgbClr val="66FFFF"/>
              </a:solidFill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9" y="571480"/>
            <a:ext cx="3524275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44" y="500042"/>
            <a:ext cx="3076842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:\МДОУ № 1\САДИК фото все\2014-2015\ВСЕ К   9 МАЯ\SDC161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714752"/>
            <a:ext cx="3143272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214314"/>
          </a:xfrm>
        </p:spPr>
        <p:txBody>
          <a:bodyPr/>
          <a:lstStyle/>
          <a:p>
            <a:r>
              <a:rPr lang="ru-RU" sz="2000" dirty="0" smtClean="0">
                <a:solidFill>
                  <a:srgbClr val="66FFFF"/>
                </a:solidFill>
              </a:rPr>
              <a:t>Праздничные   мероприятия</a:t>
            </a:r>
            <a:endParaRPr lang="ru-RU" sz="2000" dirty="0">
              <a:solidFill>
                <a:srgbClr val="66FFFF"/>
              </a:solidFill>
            </a:endParaRPr>
          </a:p>
        </p:txBody>
      </p:sp>
      <p:pic>
        <p:nvPicPr>
          <p:cNvPr id="4" name="Содержимое 3" descr="D:\МДОУ № 1\САДИК фото все\2014-2015\День Космонавтики\SDC15687.JPG"/>
          <p:cNvPicPr>
            <a:picLocks noGrp="1"/>
          </p:cNvPicPr>
          <p:nvPr>
            <p:ph idx="1"/>
          </p:nvPr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3500430" y="3143248"/>
            <a:ext cx="2071702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:\МДОУ № 1\САДИК фото все\2014-2015\День Матери 2014\SDC15205.JPG"/>
          <p:cNvPicPr/>
          <p:nvPr/>
        </p:nvPicPr>
        <p:blipFill>
          <a:blip r:embed="rId3" cstate="print">
            <a:lum bright="20000" contrast="30000"/>
          </a:blip>
          <a:srcRect r="14429" b="12751"/>
          <a:stretch>
            <a:fillRect/>
          </a:stretch>
        </p:blipFill>
        <p:spPr bwMode="auto">
          <a:xfrm>
            <a:off x="6000760" y="428604"/>
            <a:ext cx="2714644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:\МДОУ № 1\САДИК фото все\2014-2015\День города 65 лет\SDC15017.JPG"/>
          <p:cNvPicPr/>
          <p:nvPr/>
        </p:nvPicPr>
        <p:blipFill>
          <a:blip r:embed="rId4" cstate="print">
            <a:lum bright="10000" contrast="30000"/>
          </a:blip>
          <a:srcRect t="3708" r="2657" b="7292"/>
          <a:stretch>
            <a:fillRect/>
          </a:stretch>
        </p:blipFill>
        <p:spPr bwMode="auto">
          <a:xfrm>
            <a:off x="5857884" y="3643314"/>
            <a:ext cx="2928958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:\МДОУ № 1\САДИК фото все\2014-2015\МДОУ № 1  День знаний\SDC14956.JPG"/>
          <p:cNvPicPr/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85720" y="428604"/>
            <a:ext cx="2786082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857224" y="2786058"/>
            <a:ext cx="1428760" cy="500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Здравствуй, детский сад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43306" y="6286520"/>
            <a:ext cx="1785950" cy="428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День Космонавтики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00826" y="5929330"/>
            <a:ext cx="1428760" cy="3571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Мой город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86512" y="2857496"/>
            <a:ext cx="1928826" cy="3571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День матери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3" name="Рисунок 12" descr="D:\МДОУ № 1\САДИК фото все\2013-2014\Масленица\SDC13643.JPG"/>
          <p:cNvPicPr/>
          <p:nvPr/>
        </p:nvPicPr>
        <p:blipFill>
          <a:blip r:embed="rId6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786182" y="571480"/>
            <a:ext cx="1643074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3714744" y="2714620"/>
            <a:ext cx="1714512" cy="3571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Масленица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5" name="Рисунок 14" descr="D:\МДОУ № 1\САДИК фото все\2013-2014\23 февраля\IMG_8976.JPG"/>
          <p:cNvPicPr/>
          <p:nvPr/>
        </p:nvPicPr>
        <p:blipFill>
          <a:blip r:embed="rId7" cstate="print">
            <a:lum bright="10000" contrast="30000"/>
          </a:blip>
          <a:srcRect l="6895" b="8173"/>
          <a:stretch>
            <a:fillRect/>
          </a:stretch>
        </p:blipFill>
        <p:spPr bwMode="auto">
          <a:xfrm>
            <a:off x="285720" y="3571876"/>
            <a:ext cx="2786082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642910" y="5929330"/>
            <a:ext cx="1928826" cy="3571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День защитника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214314"/>
          </a:xfrm>
        </p:spPr>
        <p:txBody>
          <a:bodyPr/>
          <a:lstStyle/>
          <a:p>
            <a:r>
              <a:rPr lang="ru-RU" sz="2000" dirty="0" smtClean="0">
                <a:solidFill>
                  <a:srgbClr val="66FFFF"/>
                </a:solidFill>
              </a:rPr>
              <a:t>Участие родителей в праздничных мероприятиях</a:t>
            </a:r>
            <a:endParaRPr lang="ru-RU" sz="2000" dirty="0">
              <a:solidFill>
                <a:srgbClr val="66FFFF"/>
              </a:solidFill>
            </a:endParaRPr>
          </a:p>
        </p:txBody>
      </p:sp>
      <p:pic>
        <p:nvPicPr>
          <p:cNvPr id="5" name="Рисунок 4" descr="D:\МДОУ № 1\САДИК фото все\2014-2015\ВСЕ К   9 МАЯ\SDC16054.JPG"/>
          <p:cNvPicPr/>
          <p:nvPr/>
        </p:nvPicPr>
        <p:blipFill>
          <a:blip r:embed="rId2" cstate="print">
            <a:lum bright="30000" contrast="40000"/>
          </a:blip>
          <a:srcRect l="30357" r="28571"/>
          <a:stretch>
            <a:fillRect/>
          </a:stretch>
        </p:blipFill>
        <p:spPr bwMode="auto">
          <a:xfrm>
            <a:off x="4214810" y="500042"/>
            <a:ext cx="1643074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3" cstate="print">
            <a:lum bright="10000" contrast="30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="" val="0"/>
              </a:ext>
            </a:extLst>
          </a:blip>
          <a:srcRect b="5263"/>
          <a:stretch>
            <a:fillRect/>
          </a:stretch>
        </p:blipFill>
        <p:spPr>
          <a:xfrm>
            <a:off x="6286512" y="500042"/>
            <a:ext cx="2208860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:\МДОУ № 1\САДИК фото все\2014-2015\День Матери 2014\SDC15209.JPG"/>
          <p:cNvPicPr/>
          <p:nvPr/>
        </p:nvPicPr>
        <p:blipFill>
          <a:blip r:embed="rId4" cstate="print">
            <a:lum bright="20000" contrast="30000"/>
          </a:blip>
          <a:srcRect/>
          <a:stretch>
            <a:fillRect/>
          </a:stretch>
        </p:blipFill>
        <p:spPr bwMode="auto">
          <a:xfrm>
            <a:off x="642910" y="500042"/>
            <a:ext cx="314327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:\МДОУ № 1\САДИК фото все\2013-2014\8 марта\SDC13861.JPG"/>
          <p:cNvPicPr/>
          <p:nvPr/>
        </p:nvPicPr>
        <p:blipFill>
          <a:blip r:embed="rId5" cstate="print">
            <a:lum bright="30000" contrast="40000"/>
          </a:blip>
          <a:srcRect l="5660" t="7547" r="12263" b="9433"/>
          <a:stretch>
            <a:fillRect/>
          </a:stretch>
        </p:blipFill>
        <p:spPr bwMode="auto">
          <a:xfrm>
            <a:off x="5357818" y="3571876"/>
            <a:ext cx="3214710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071934" y="3143248"/>
            <a:ext cx="1928826" cy="3571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День победы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85852" y="3000372"/>
            <a:ext cx="1928826" cy="3571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День матери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00826" y="3143248"/>
            <a:ext cx="1928826" cy="3571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День защитника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00760" y="5929330"/>
            <a:ext cx="1928826" cy="2143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8 марта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7" name="Рисунок 16" descr="D:\МДОУ № 1\САДИК фото все\2014-2015\ВСЕ К   9 МАЯ\SDC16080.JPG"/>
          <p:cNvPicPr/>
          <p:nvPr/>
        </p:nvPicPr>
        <p:blipFill>
          <a:blip r:embed="rId6" cstate="print">
            <a:lum contrast="40000"/>
          </a:blip>
          <a:srcRect/>
          <a:stretch>
            <a:fillRect/>
          </a:stretch>
        </p:blipFill>
        <p:spPr bwMode="auto">
          <a:xfrm rot="5400000">
            <a:off x="285719" y="4071943"/>
            <a:ext cx="2643207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2643174" y="4786322"/>
            <a:ext cx="1928826" cy="6429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Встреча с детьми войны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28604"/>
          </a:xfrm>
        </p:spPr>
        <p:txBody>
          <a:bodyPr/>
          <a:lstStyle/>
          <a:p>
            <a:r>
              <a:rPr lang="ru-RU" sz="2000" dirty="0" smtClean="0">
                <a:solidFill>
                  <a:srgbClr val="66FFFF"/>
                </a:solidFill>
              </a:rPr>
              <a:t>Книга     памяти</a:t>
            </a:r>
            <a:endParaRPr lang="ru-RU" sz="2000" dirty="0">
              <a:solidFill>
                <a:srgbClr val="66FFFF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629" t="7260" r="48225" b="35917"/>
          <a:stretch>
            <a:fillRect/>
          </a:stretch>
        </p:blipFill>
        <p:spPr bwMode="auto">
          <a:xfrm>
            <a:off x="4833939" y="428604"/>
            <a:ext cx="4024341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143240" y="1357298"/>
            <a:ext cx="1500198" cy="5715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Видео семьи </a:t>
            </a:r>
            <a:r>
              <a:rPr lang="ru-RU" dirty="0" err="1" smtClean="0">
                <a:solidFill>
                  <a:srgbClr val="0000FF"/>
                </a:solidFill>
              </a:rPr>
              <a:t>Ишегеновых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026" name="Picture 2" descr="C:\Users\User\Desktop\IMG_20150514_113428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25782" r="3905"/>
          <a:stretch>
            <a:fillRect/>
          </a:stretch>
        </p:blipFill>
        <p:spPr bwMode="auto">
          <a:xfrm>
            <a:off x="642910" y="3214686"/>
            <a:ext cx="3214755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 descr="C:\Users\User\Desktop\IMG_20150514_113448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 t="7500"/>
          <a:stretch>
            <a:fillRect/>
          </a:stretch>
        </p:blipFill>
        <p:spPr bwMode="auto">
          <a:xfrm>
            <a:off x="4429124" y="3571876"/>
            <a:ext cx="4427872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:\МДОУ № 1\САДИК фото все\2014-2015\ВСЕ К   9 МАЯ\SDC15944.JPG"/>
          <p:cNvPicPr/>
          <p:nvPr/>
        </p:nvPicPr>
        <p:blipFill>
          <a:blip r:embed="rId5" cstate="print">
            <a:lum contrast="30000"/>
          </a:blip>
          <a:srcRect l="10827" r="8378"/>
          <a:stretch>
            <a:fillRect/>
          </a:stretch>
        </p:blipFill>
        <p:spPr bwMode="auto">
          <a:xfrm>
            <a:off x="571472" y="571480"/>
            <a:ext cx="2428892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28604"/>
          </a:xfrm>
        </p:spPr>
        <p:txBody>
          <a:bodyPr/>
          <a:lstStyle/>
          <a:p>
            <a:r>
              <a:rPr lang="ru-RU" sz="2000" dirty="0" smtClean="0">
                <a:solidFill>
                  <a:srgbClr val="66FFFF"/>
                </a:solidFill>
              </a:rPr>
              <a:t>Участие в конкурсах</a:t>
            </a:r>
            <a:endParaRPr lang="ru-RU" sz="2000" dirty="0">
              <a:solidFill>
                <a:srgbClr val="66FFFF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>
            <a:lum bright="20000" contrast="20000"/>
          </a:blip>
          <a:srcRect l="38803" t="23077" r="35382" b="13960"/>
          <a:stretch>
            <a:fillRect/>
          </a:stretch>
        </p:blipFill>
        <p:spPr bwMode="auto">
          <a:xfrm>
            <a:off x="428596" y="500042"/>
            <a:ext cx="3929090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429124" y="714356"/>
            <a:ext cx="39290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Участие в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Региональном конкурсе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Единая Россия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«Сибиряки – защитники  отечества»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старшие, подготовительные группы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2" descr="C:\Users\1\Desktop\патриот\74883872_69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714752"/>
            <a:ext cx="3714776" cy="260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0430" y="571480"/>
            <a:ext cx="5143536" cy="4143404"/>
          </a:xfrm>
        </p:spPr>
        <p:txBody>
          <a:bodyPr/>
          <a:lstStyle/>
          <a:p>
            <a:pPr>
              <a:buNone/>
            </a:pPr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Нет края на свете красивей,</a:t>
            </a:r>
            <a:endParaRPr lang="ru-RU" sz="2400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Нет Родины в мире светлей!</a:t>
            </a:r>
            <a:endParaRPr lang="ru-RU" sz="2400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Россия, Россия, Россия, –</a:t>
            </a:r>
            <a:endParaRPr lang="ru-RU" sz="2400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Что может быть сердцу милей?</a:t>
            </a:r>
            <a:endParaRPr lang="ru-RU" sz="2400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если бы нас вдруг спросили:</a:t>
            </a:r>
            <a:endParaRPr lang="ru-RU" sz="2400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"А чем дорога вам страна?"</a:t>
            </a:r>
            <a:endParaRPr lang="ru-RU" sz="2400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 Да тем, что для всех нас Россия,</a:t>
            </a:r>
            <a:endParaRPr lang="ru-RU" sz="2400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 мама родная, – одна!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(</a:t>
            </a:r>
            <a:r>
              <a:rPr lang="ru-RU" sz="2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В. </a:t>
            </a:r>
            <a:r>
              <a:rPr lang="ru-RU" sz="20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Гудимов</a:t>
            </a:r>
            <a:r>
              <a:rPr lang="ru-RU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800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нарезка вита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214282" y="6205534"/>
            <a:ext cx="652466" cy="652466"/>
          </a:xfrm>
          <a:prstGeom prst="rect">
            <a:avLst/>
          </a:prstGeom>
        </p:spPr>
      </p:pic>
      <p:pic>
        <p:nvPicPr>
          <p:cNvPr id="4" name="Рисунок 3" descr="Галина Костюченко УОЛ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357554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Архив материалов - Персональный сайт"/>
          <p:cNvPicPr/>
          <p:nvPr/>
        </p:nvPicPr>
        <p:blipFill>
          <a:blip r:embed="rId5"/>
          <a:srcRect l="34220" t="8555"/>
          <a:stretch>
            <a:fillRect/>
          </a:stretch>
        </p:blipFill>
        <p:spPr bwMode="auto">
          <a:xfrm>
            <a:off x="0" y="2786058"/>
            <a:ext cx="335755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Обои для рабочего стола RIN.RU - Природа - Поле"/>
          <p:cNvPicPr/>
          <p:nvPr/>
        </p:nvPicPr>
        <p:blipFill>
          <a:blip r:embed="rId6"/>
          <a:srcRect l="23905" t="39649" r="14010" b="5248"/>
          <a:stretch>
            <a:fillRect/>
          </a:stretch>
        </p:blipFill>
        <p:spPr bwMode="auto">
          <a:xfrm>
            <a:off x="3500430" y="4571984"/>
            <a:ext cx="300039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static.klasnaocinka.com.ua/uploads/editor/3156/100269/sitepage_6/images/cke_647.pn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5272" y="0"/>
            <a:ext cx="1428728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ac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ac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ac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ac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ac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ac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ac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ac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ac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Motion origin="layout" path="M 0.00765 0.1147 C 0.03699 0.41674 0.06633 0.71877 -0.00155 0.7419 C -0.06944 0.76503 -0.28715 0.25046 -0.4 0.25416 C -0.51285 0.25786 -0.6033 0.80434 -0.67847 0.76433 C -0.75365 0.72432 -0.96372 0.14176 -0.8507 0.01433 C -0.73768 -0.1131 -0.36893 -0.05667 -2.77778E-6 -6.0592E-6 " pathEditMode="relative" ptsTypes="aaaaaA">
                                      <p:cBhvr>
                                        <p:cTn id="5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642918"/>
            <a:ext cx="7572428" cy="5483245"/>
          </a:xfrm>
        </p:spPr>
        <p:txBody>
          <a:bodyPr/>
          <a:lstStyle/>
          <a:p>
            <a:pPr>
              <a:buNone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В соответствии с примерной общеобразовательной программой    </a:t>
            </a:r>
          </a:p>
          <a:p>
            <a:pPr>
              <a:buNone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«От рождения до школы»  Под редакцией Н. Е. </a:t>
            </a:r>
            <a:r>
              <a:rPr lang="ru-RU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Вераксы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Патриотическое воспитание дошкольников представлено в                 </a:t>
            </a:r>
          </a:p>
          <a:p>
            <a:pPr>
              <a:buNone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Образовательной области  « Социально –коммуникативное  развитие»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основные цели задачи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Ребенок в семье и сообществе, патриотическое воспитание.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Формирование образа Я, уважительного отношения и чувства        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принадлежности к своей семье и к сообществу детей и взрослых в организации; формирование  </a:t>
            </a:r>
          </a:p>
          <a:p>
            <a:pPr>
              <a:buNone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гендерной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семейной,  гражданской принадлежности; воспитание любви к Родине, гордости  за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ее достижения, патриотических чувств.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Воспитательные традиции Древней Руси насчитывают более двух тысяч лет.  Педагогическая мысль на Руси 10-13 веков выдвигает отдельную личность как цель воспитания, воспитание веры в победу, в непобедимость богатырей русских. Стержнем всего  российского воспитания является патриотизм. Патриотизм- любовь к Родине, к земле, где родился и вырос, гордость за исторические свершения народа.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Настоящий патриот учится на исторических ошибках своего народа, на недостатках его характера и культуры.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Духовный, творческий патриотизм надо прививать с раннего детства. Поэтому, не будучи патриотом сам, педагог не сможет и в ребенке пробудить чувство любви к родине.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642918"/>
            <a:ext cx="7286676" cy="548324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1400" dirty="0" smtClean="0"/>
              <a:t>В нашем детском саду решение программных задач  по патриотическому воспитанию реализуется через тематическое планирование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Тематические недели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До свидания лето, здравствуй детский сад.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Мой дом, мой город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Жемчужина  Сибири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День защитника отечества 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Знакомство с народной культурой и традицией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Неделя доброты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День космонавтики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Земля – наш дом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День победы</a:t>
            </a:r>
          </a:p>
          <a:p>
            <a:pPr>
              <a:buNone/>
            </a:pPr>
            <a:r>
              <a:rPr lang="ru-RU" sz="1800" dirty="0" smtClean="0"/>
              <a:t> 	Патриотическое воспитание осуществляется в процессе образовательной деятельности и организации различных видов детской деятельности, осуществляемых в ходе режимных моментов, т.к. воспитывает в ребенке патриота вся его жизнь: в детском саду и дома, его взаимоотношения со взрослыми и сверстниками.</a:t>
            </a: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714356"/>
            <a:ext cx="8143932" cy="5143536"/>
          </a:xfrm>
        </p:spPr>
        <p:txBody>
          <a:bodyPr/>
          <a:lstStyle/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Н.А.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Арапова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Пискарева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«Программа нравственно- патриотического воспитания дошкольников».- М.,2005.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О.В.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Дыбина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«Ребенок и окружающий мир».-М., 2005. </a:t>
            </a:r>
          </a:p>
          <a:p>
            <a:pPr>
              <a:buNone/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И.Ф.Мулько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«Развитие представлений о человеке в истории культуре».- М.,2005.</a:t>
            </a:r>
          </a:p>
          <a:p>
            <a:endParaRPr lang="ru-RU" dirty="0"/>
          </a:p>
        </p:txBody>
      </p:sp>
      <p:pic>
        <p:nvPicPr>
          <p:cNvPr id="5" name="Рисунок 4" descr="D:\МДОУ № 1\САДИК фото все\2014-2015\ВСЕ К   9 МАЯ\SDC16122.JPG"/>
          <p:cNvPicPr/>
          <p:nvPr/>
        </p:nvPicPr>
        <p:blipFill>
          <a:blip r:embed="rId2" cstate="print"/>
          <a:srcRect t="20455"/>
          <a:stretch>
            <a:fillRect/>
          </a:stretch>
        </p:blipFill>
        <p:spPr bwMode="auto">
          <a:xfrm>
            <a:off x="857224" y="642918"/>
            <a:ext cx="4786346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643174" y="714356"/>
            <a:ext cx="4214842" cy="7858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СОЗДАНИЕ ОБРАЗОВАТЕЛЬНОГО ПРОСТРАНСТВА, СПОСОБСТВУЮЩЕГО ВОСПИТАНИЮ ЛЮБВИ К МАЛОЙ РОДИНЕ У ДОШКОЛЬНИКОВ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2571744"/>
            <a:ext cx="2286016" cy="2500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ПРЕДМЕТНО- ПРОСТРАНСТВЕННОЙ СРЕДЫ</a:t>
            </a:r>
          </a:p>
          <a:p>
            <a:pPr algn="ctr"/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Патриотический уголок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Уголок народного творчества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Уголок для родителей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помещений ДОУ (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муз.зал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фойе)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00430" y="2571744"/>
            <a:ext cx="2286016" cy="257176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СИСТЕМА ПЕДАГОГИЧЕСКОГО ВЗАИМОДЕЙСТВИЯ</a:t>
            </a:r>
          </a:p>
          <a:p>
            <a:pPr algn="ctr"/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праздников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мероприятиях на муниципальном уровне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шествие на день города, день победы)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Привлечение родителей к совместным мероприятиям</a:t>
            </a:r>
          </a:p>
          <a:p>
            <a:pPr algn="ctr"/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00760" y="2571744"/>
            <a:ext cx="2214578" cy="257176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ПРОФЕССИАНАЛИЗМА ПЕДАГОГОВ</a:t>
            </a:r>
          </a:p>
          <a:p>
            <a:pPr algn="ctr"/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Консультации для педагогов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Семинары- практикумы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Педсоветы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Разработка проектов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конкурсах</a:t>
            </a:r>
          </a:p>
          <a:p>
            <a:pPr algn="ctr"/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 rot="1832350">
            <a:off x="2714162" y="1555740"/>
            <a:ext cx="484632" cy="9740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4500562" y="1571612"/>
            <a:ext cx="484632" cy="9740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20353923">
            <a:off x="6300587" y="1625888"/>
            <a:ext cx="484632" cy="9740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/>
          <a:lstStyle/>
          <a:p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3214678" y="1428736"/>
            <a:ext cx="100013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3143240" y="2214554"/>
            <a:ext cx="1071570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16200000" flipH="1">
            <a:off x="1678761" y="3321843"/>
            <a:ext cx="92869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714348" y="500042"/>
            <a:ext cx="2500330" cy="2357454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Я дорожу своей семьей!!! . V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714356"/>
            <a:ext cx="2663258" cy="1785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Населенные пункты и районы Иркутска - Бани/Сауны"/>
          <p:cNvPicPr>
            <a:picLocks noChangeAspect="1" noChangeArrowheads="1"/>
          </p:cNvPicPr>
          <p:nvPr/>
        </p:nvPicPr>
        <p:blipFill>
          <a:blip r:embed="rId3"/>
          <a:srcRect l="45944" r="4387"/>
          <a:stretch>
            <a:fillRect/>
          </a:stretch>
        </p:blipFill>
        <p:spPr bwMode="auto">
          <a:xfrm>
            <a:off x="4071934" y="2285992"/>
            <a:ext cx="2071702" cy="26448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Московский Кремль, фото, краткая история Журнал &quot;Москва Инфо…"/>
          <p:cNvPicPr>
            <a:picLocks noChangeAspect="1" noChangeArrowheads="1"/>
          </p:cNvPicPr>
          <p:nvPr/>
        </p:nvPicPr>
        <p:blipFill>
          <a:blip r:embed="rId4"/>
          <a:srcRect l="54721" r="4506" b="7353"/>
          <a:stretch>
            <a:fillRect/>
          </a:stretch>
        </p:blipFill>
        <p:spPr bwMode="auto">
          <a:xfrm>
            <a:off x="2143108" y="3143248"/>
            <a:ext cx="2071702" cy="3000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642918"/>
            <a:ext cx="7500990" cy="548324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2800" dirty="0" smtClean="0">
                <a:solidFill>
                  <a:srgbClr val="0000FF"/>
                </a:solidFill>
              </a:rPr>
              <a:t>Работа по патриотическому воспитанию</a:t>
            </a:r>
          </a:p>
          <a:p>
            <a:pPr algn="ctr"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Патриотические уголки в группах</a:t>
            </a:r>
          </a:p>
          <a:p>
            <a:pPr algn="ctr">
              <a:buNone/>
            </a:pP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5" name="Picture 2" descr="D:\МДОУ № 1\САДИК фото все\2014-2015\ВСЕ К   9 МАЯ\SDC16025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714348" y="4500570"/>
            <a:ext cx="3286148" cy="2149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5" descr="D:\МДОУ № 1\САДИК фото все\2014-2015\ВСЕ К   9 МАЯ\SDC16113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r="3536"/>
          <a:stretch>
            <a:fillRect/>
          </a:stretch>
        </p:blipFill>
        <p:spPr bwMode="auto">
          <a:xfrm>
            <a:off x="6500826" y="1142984"/>
            <a:ext cx="2357454" cy="3061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8" descr="D:\МДОУ № 1\САДИК фото все\2014-2015\ВСЕ К   9 МАЯ\SDC16096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l="5224" r="5964" b="2046"/>
          <a:stretch>
            <a:fillRect/>
          </a:stretch>
        </p:blipFill>
        <p:spPr bwMode="auto">
          <a:xfrm>
            <a:off x="357158" y="1214422"/>
            <a:ext cx="2357454" cy="3046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 descr="D:\МДОУ № 1\САДИК фото все\2014-2015\ВСЕ К   9 МАЯ\SDC16001.JPG"/>
          <p:cNvPicPr/>
          <p:nvPr/>
        </p:nvPicPr>
        <p:blipFill>
          <a:blip r:embed="rId5" cstate="print">
            <a:lum bright="10000" contrast="30000"/>
          </a:blip>
          <a:srcRect l="5333" t="16000" r="6666" b="13999"/>
          <a:stretch>
            <a:fillRect/>
          </a:stretch>
        </p:blipFill>
        <p:spPr bwMode="auto">
          <a:xfrm>
            <a:off x="3500430" y="1643050"/>
            <a:ext cx="2357454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 descr="D:\МДОУ № 1\САДИК фото все\2014-2015\ВСЕ К   9 МАЯ\SDC16011.JPG"/>
          <p:cNvPicPr/>
          <p:nvPr/>
        </p:nvPicPr>
        <p:blipFill>
          <a:blip r:embed="rId6" cstate="print">
            <a:lum contrast="30000"/>
          </a:blip>
          <a:srcRect t="7326" b="12087"/>
          <a:stretch>
            <a:fillRect/>
          </a:stretch>
        </p:blipFill>
        <p:spPr bwMode="auto">
          <a:xfrm>
            <a:off x="5357818" y="4429132"/>
            <a:ext cx="3100391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ДОУ № 1\САДИК фото все\2014-2015\ВСЕ К   9 МАЯ\SDC161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20000"/>
          </a:blip>
          <a:srcRect t="8124" b="2512"/>
          <a:stretch>
            <a:fillRect/>
          </a:stretch>
        </p:blipFill>
        <p:spPr bwMode="auto">
          <a:xfrm>
            <a:off x="214282" y="500042"/>
            <a:ext cx="2643206" cy="1771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:\МДОУ № 1\САДИК фото все\2014-2015\ВСЕ К   9 МАЯ\SDC16014.JPG"/>
          <p:cNvPicPr/>
          <p:nvPr/>
        </p:nvPicPr>
        <p:blipFill>
          <a:blip r:embed="rId3" cstate="print">
            <a:lum bright="20000" contrast="40000"/>
          </a:blip>
          <a:srcRect t="3910" b="3910"/>
          <a:stretch>
            <a:fillRect/>
          </a:stretch>
        </p:blipFill>
        <p:spPr bwMode="auto">
          <a:xfrm>
            <a:off x="3357554" y="3929066"/>
            <a:ext cx="2357454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:\МДОУ № 1\САДИК фото все\2014-2015\ВСЕ К   9 МАЯ\SDC16008.JPG"/>
          <p:cNvPicPr/>
          <p:nvPr/>
        </p:nvPicPr>
        <p:blipFill>
          <a:blip r:embed="rId4" cstate="print">
            <a:lum contrast="30000"/>
          </a:blip>
          <a:srcRect t="3807" b="4822"/>
          <a:stretch>
            <a:fillRect/>
          </a:stretch>
        </p:blipFill>
        <p:spPr bwMode="auto">
          <a:xfrm>
            <a:off x="6143636" y="4929198"/>
            <a:ext cx="2714644" cy="1785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:\МДОУ № 1\САДИК фото все\2014-2015\ВСЕ К   9 МАЯ\SDC16094.JPG"/>
          <p:cNvPicPr/>
          <p:nvPr/>
        </p:nvPicPr>
        <p:blipFill>
          <a:blip r:embed="rId5" cstate="print">
            <a:lum bright="20000" contrast="40000"/>
          </a:blip>
          <a:srcRect t="18293" b="13109"/>
          <a:stretch>
            <a:fillRect/>
          </a:stretch>
        </p:blipFill>
        <p:spPr bwMode="auto">
          <a:xfrm>
            <a:off x="6143636" y="500042"/>
            <a:ext cx="2786082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D:\МДОУ № 1\САДИК фото все\2014-2015\ВСЕ К   9 МАЯ\SDC16087.JPG"/>
          <p:cNvPicPr/>
          <p:nvPr/>
        </p:nvPicPr>
        <p:blipFill>
          <a:blip r:embed="rId6" cstate="print">
            <a:lum bright="20000" contrast="40000"/>
          </a:blip>
          <a:srcRect t="13204"/>
          <a:stretch>
            <a:fillRect/>
          </a:stretch>
        </p:blipFill>
        <p:spPr bwMode="auto">
          <a:xfrm>
            <a:off x="428596" y="2428868"/>
            <a:ext cx="2214578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643042" y="0"/>
            <a:ext cx="5715040" cy="4286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Оформление  групп и фойе сада к Дню Победы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3" name="Рисунок 12" descr="D:\МДОУ № 1\САДИК фото все\2014-2015\Конкурс Чтецов к 9 МАЯ\SDC15892.JPG"/>
          <p:cNvPicPr/>
          <p:nvPr/>
        </p:nvPicPr>
        <p:blipFill>
          <a:blip r:embed="rId7" cstate="print">
            <a:lum bright="10000" contrast="40000"/>
          </a:blip>
          <a:srcRect/>
          <a:stretch>
            <a:fillRect/>
          </a:stretch>
        </p:blipFill>
        <p:spPr bwMode="auto">
          <a:xfrm>
            <a:off x="3214678" y="714356"/>
            <a:ext cx="2571768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D:\МДОУ № 1\САДИК фото все\2014-2015\ВСЕ К   9 МАЯ\SDC16022.JPG"/>
          <p:cNvPicPr/>
          <p:nvPr/>
        </p:nvPicPr>
        <p:blipFill>
          <a:blip r:embed="rId8" cstate="print">
            <a:lum bright="10000" contrast="30000"/>
          </a:blip>
          <a:srcRect l="8696"/>
          <a:stretch>
            <a:fillRect/>
          </a:stretch>
        </p:blipFill>
        <p:spPr bwMode="auto">
          <a:xfrm>
            <a:off x="6572264" y="2571744"/>
            <a:ext cx="1928826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D:\МДОУ № 1\САДИК фото все\2014-2015\ВСЕ К   9 МАЯ\SDC16021.JPG"/>
          <p:cNvPicPr/>
          <p:nvPr/>
        </p:nvPicPr>
        <p:blipFill>
          <a:blip r:embed="rId9" cstate="print">
            <a:lum contrast="30000"/>
          </a:blip>
          <a:srcRect t="6250" b="35156"/>
          <a:stretch>
            <a:fillRect/>
          </a:stretch>
        </p:blipFill>
        <p:spPr bwMode="auto">
          <a:xfrm>
            <a:off x="214282" y="4786322"/>
            <a:ext cx="2786082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Шаблон5</Template>
  <TotalTime>810</TotalTime>
  <Words>582</Words>
  <Application>Microsoft Office PowerPoint</Application>
  <PresentationFormat>Экран (4:3)</PresentationFormat>
  <Paragraphs>138</Paragraphs>
  <Slides>28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Шаблон5</vt:lpstr>
      <vt:lpstr>Муниципальное дошкольное образовательное учреждение  «Детский сад компенсирующего вида № 1»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Рисунки, поделки детей и родителей ко дню Победы</vt:lpstr>
      <vt:lpstr>Слайд 11</vt:lpstr>
      <vt:lpstr>Велопробег  ко Дню Победы</vt:lpstr>
      <vt:lpstr>Конкурс Чтецов  «Великий день Победы»</vt:lpstr>
      <vt:lpstr>Экскурсии на Мемориал « Память», памятникам города</vt:lpstr>
      <vt:lpstr>Неделя «Мой дом, мой город»</vt:lpstr>
      <vt:lpstr>Проекты в детском саду</vt:lpstr>
      <vt:lpstr>Семинар –практикум по патриотическому воспитанию</vt:lpstr>
      <vt:lpstr>Неделя «Жемчужина Сибири»</vt:lpstr>
      <vt:lpstr>Посадка деревьев, кустарников в саду (сосна, береза, слива, смородина)</vt:lpstr>
      <vt:lpstr>Посещение  городского  музея</vt:lpstr>
      <vt:lpstr>Знакомство с народными играми</vt:lpstr>
      <vt:lpstr>Знакомство с народным творчеством</vt:lpstr>
      <vt:lpstr>Игры  патриотического характера</vt:lpstr>
      <vt:lpstr>Праздничные   мероприятия</vt:lpstr>
      <vt:lpstr>Участие родителей в праздничных мероприятиях</vt:lpstr>
      <vt:lpstr>Книга     памяти</vt:lpstr>
      <vt:lpstr>Участие в конкурсах</vt:lpstr>
      <vt:lpstr>Слайд 28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 «Детский сад компенсирующего вида № 1»</dc:title>
  <dc:creator>User</dc:creator>
  <cp:lastModifiedBy>User</cp:lastModifiedBy>
  <cp:revision>95</cp:revision>
  <dcterms:created xsi:type="dcterms:W3CDTF">2015-05-04T08:23:54Z</dcterms:created>
  <dcterms:modified xsi:type="dcterms:W3CDTF">2015-05-26T05:37:23Z</dcterms:modified>
</cp:coreProperties>
</file>